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5" r:id="rId3"/>
    <p:sldId id="264" r:id="rId4"/>
    <p:sldId id="266" r:id="rId5"/>
    <p:sldId id="271" r:id="rId6"/>
    <p:sldId id="267" r:id="rId7"/>
    <p:sldId id="268" r:id="rId8"/>
    <p:sldId id="269" r:id="rId9"/>
    <p:sldId id="270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Gill" initials="MG" lastIdx="2" clrIdx="0">
    <p:extLst>
      <p:ext uri="{19B8F6BF-5375-455C-9EA6-DF929625EA0E}">
        <p15:presenceInfo xmlns:p15="http://schemas.microsoft.com/office/powerpoint/2012/main" userId="S::mgill@integrateagency.com::41e9267a-7e11-45c7-b9b5-6e6f7e3ee23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BB46"/>
    <a:srgbClr val="FAFAFA"/>
    <a:srgbClr val="E0F1DA"/>
    <a:srgbClr val="A1D690"/>
    <a:srgbClr val="DCFBFE"/>
    <a:srgbClr val="FA5252"/>
    <a:srgbClr val="FBFBFB"/>
    <a:srgbClr val="232323"/>
    <a:srgbClr val="4EA1EB"/>
    <a:srgbClr val="929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13"/>
    <p:restoredTop sz="94915"/>
  </p:normalViewPr>
  <p:slideViewPr>
    <p:cSldViewPr snapToGrid="0" snapToObjects="1">
      <p:cViewPr>
        <p:scale>
          <a:sx n="78" d="100"/>
          <a:sy n="78" d="100"/>
        </p:scale>
        <p:origin x="44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Franklin Gothic Book" panose="020B05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Franklin Gothic Book" panose="020B0503020102020204" pitchFamily="34" charset="0"/>
              </a:defRPr>
            </a:lvl1pPr>
          </a:lstStyle>
          <a:p>
            <a:fld id="{EFC87361-7A23-CB4B-A3E1-0AB3F57781C0}" type="datetimeFigureOut">
              <a:rPr lang="en-US" smtClean="0"/>
              <a:pPr/>
              <a:t>5/17/2023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Franklin Gothic Book" panose="020B05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Franklin Gothic Book" panose="020B0503020102020204" pitchFamily="34" charset="0"/>
              </a:defRPr>
            </a:lvl1pPr>
          </a:lstStyle>
          <a:p>
            <a:fld id="{5F7511AB-1F4B-6B4C-BB55-32E0037A47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77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hyperlink" Target="https://axis-solar.com/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jpg"/><Relationship Id="rId4" Type="http://schemas.openxmlformats.org/officeDocument/2006/relationships/hyperlink" Target="https://axis-solar.com/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axis-solar.com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axis-solar.com/" TargetMode="External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e roof of a building&#10;&#10;Description automatically generated">
            <a:extLst>
              <a:ext uri="{FF2B5EF4-FFF2-40B4-BE49-F238E27FC236}">
                <a16:creationId xmlns:a16="http://schemas.microsoft.com/office/drawing/2014/main" id="{72438772-0D8D-40E9-915F-3E1E9480E1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6" b="7944"/>
          <a:stretch/>
        </p:blipFill>
        <p:spPr>
          <a:xfrm>
            <a:off x="0" y="-837705"/>
            <a:ext cx="12188952" cy="752291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A2A9602-9CDA-4C2B-B8E1-248EFBD92ECE}"/>
              </a:ext>
            </a:extLst>
          </p:cNvPr>
          <p:cNvGrpSpPr/>
          <p:nvPr userDrawn="1"/>
        </p:nvGrpSpPr>
        <p:grpSpPr>
          <a:xfrm>
            <a:off x="3323425" y="95480"/>
            <a:ext cx="8651893" cy="3179752"/>
            <a:chOff x="3540107" y="1398142"/>
            <a:chExt cx="8651893" cy="2377440"/>
          </a:xfrm>
          <a:solidFill>
            <a:schemeClr val="bg1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301DD2-8A1E-41B3-8567-23E8743AAD52}"/>
                </a:ext>
              </a:extLst>
            </p:cNvPr>
            <p:cNvSpPr/>
            <p:nvPr userDrawn="1"/>
          </p:nvSpPr>
          <p:spPr>
            <a:xfrm>
              <a:off x="3540107" y="1398142"/>
              <a:ext cx="8651893" cy="2377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ranklin Gothic Book" panose="020B0503020102020204" pitchFamily="34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8A707F9-F82F-4DF1-8344-B02CB65459B8}"/>
                </a:ext>
              </a:extLst>
            </p:cNvPr>
            <p:cNvCxnSpPr/>
            <p:nvPr userDrawn="1"/>
          </p:nvCxnSpPr>
          <p:spPr>
            <a:xfrm>
              <a:off x="3540107" y="1398142"/>
              <a:ext cx="0" cy="2377440"/>
            </a:xfrm>
            <a:prstGeom prst="line">
              <a:avLst/>
            </a:prstGeom>
            <a:grpFill/>
            <a:ln w="12700">
              <a:noFill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4B4ED08-D98D-0442-AFE4-95ADAAD36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3425" y="108118"/>
            <a:ext cx="7722252" cy="1663618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56B15F-7004-1246-AA6B-77CE10EF3A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2475" y="1802931"/>
            <a:ext cx="8200103" cy="932902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8DFBF19-3216-4CD2-8CFD-A98F09DEB0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438" b="5787"/>
          <a:stretch/>
        </p:blipFill>
        <p:spPr>
          <a:xfrm>
            <a:off x="0" y="3614057"/>
            <a:ext cx="12188952" cy="3243943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428A37B-4856-4262-9DE2-E8E5ADE9E191}"/>
              </a:ext>
            </a:extLst>
          </p:cNvPr>
          <p:cNvSpPr/>
          <p:nvPr userDrawn="1"/>
        </p:nvSpPr>
        <p:spPr>
          <a:xfrm>
            <a:off x="0" y="6259214"/>
            <a:ext cx="12192000" cy="598785"/>
          </a:xfrm>
          <a:custGeom>
            <a:avLst/>
            <a:gdLst>
              <a:gd name="connsiteX0" fmla="*/ 0 w 12193966"/>
              <a:gd name="connsiteY0" fmla="*/ 0 h 860818"/>
              <a:gd name="connsiteX1" fmla="*/ 9015086 w 12193966"/>
              <a:gd name="connsiteY1" fmla="*/ 407056 h 860818"/>
              <a:gd name="connsiteX2" fmla="*/ 12192000 w 12193966"/>
              <a:gd name="connsiteY2" fmla="*/ 0 h 860818"/>
              <a:gd name="connsiteX3" fmla="*/ 12193966 w 12193966"/>
              <a:gd name="connsiteY3" fmla="*/ 763483 h 860818"/>
              <a:gd name="connsiteX4" fmla="*/ 12192000 w 12193966"/>
              <a:gd name="connsiteY4" fmla="*/ 763581 h 860818"/>
              <a:gd name="connsiteX5" fmla="*/ 12192000 w 12193966"/>
              <a:gd name="connsiteY5" fmla="*/ 860818 h 860818"/>
              <a:gd name="connsiteX6" fmla="*/ 0 w 12193966"/>
              <a:gd name="connsiteY6" fmla="*/ 860818 h 860818"/>
              <a:gd name="connsiteX7" fmla="*/ 0 w 12193966"/>
              <a:gd name="connsiteY7" fmla="*/ 804778 h 860818"/>
              <a:gd name="connsiteX8" fmla="*/ 0 w 12193966"/>
              <a:gd name="connsiteY8" fmla="*/ 458546 h 86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966" h="860818">
                <a:moveTo>
                  <a:pt x="0" y="0"/>
                </a:moveTo>
                <a:lnTo>
                  <a:pt x="9015086" y="407056"/>
                </a:lnTo>
                <a:lnTo>
                  <a:pt x="12192000" y="0"/>
                </a:lnTo>
                <a:cubicBezTo>
                  <a:pt x="12192655" y="254494"/>
                  <a:pt x="12193311" y="508989"/>
                  <a:pt x="12193966" y="763483"/>
                </a:cubicBezTo>
                <a:lnTo>
                  <a:pt x="12192000" y="763581"/>
                </a:lnTo>
                <a:lnTo>
                  <a:pt x="12192000" y="860818"/>
                </a:lnTo>
                <a:lnTo>
                  <a:pt x="0" y="860818"/>
                </a:lnTo>
                <a:lnTo>
                  <a:pt x="0" y="804778"/>
                </a:lnTo>
                <a:lnTo>
                  <a:pt x="0" y="45854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614A3-E09B-894D-B49F-0CBBF032D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57A1-9BCE-4B48-BB4A-E36C670B69A5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0598C-84D3-D34A-A220-9B0F8F6CB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D989A-FDA8-C640-93A2-33369E73C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  <p:pic>
        <p:nvPicPr>
          <p:cNvPr id="17" name="Picture 16">
            <a:hlinkClick r:id="rId4"/>
            <a:extLst>
              <a:ext uri="{FF2B5EF4-FFF2-40B4-BE49-F238E27FC236}">
                <a16:creationId xmlns:a16="http://schemas.microsoft.com/office/drawing/2014/main" id="{EA67F03D-DC5F-41A8-992F-CB68C15F10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548" y="1903294"/>
            <a:ext cx="2518345" cy="12403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434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ACD1-5187-4843-99D7-8CF535792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8C4CD-FE9B-204E-8678-E8464A291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02AF61-D2B7-F34B-A665-60E2466ACE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DE3D8E-0E90-0842-9443-AEEABDE07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EA68-29CB-4F15-B798-5B94B2B119B6}" type="datetime1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1727AE-8CE6-8F4A-82A4-08BB99B5C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8FE072-2CF2-C848-B964-0A0D47906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4D4FA-00E4-D648-8D61-FF5D85B49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D5427-C896-2042-9BD6-9C19D783A1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7FBD7A-3B6D-9F4A-9B0B-E04ABAA87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3A49D-EF62-2D41-A95C-055F95061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1BB-EFE6-4664-BDF4-0306B6D8688F}" type="datetime1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BED44C-0F04-2A42-ADDA-3A1962608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4CB5C-F578-2641-9A7B-8724FB771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26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A07E0-C9DC-E948-B50A-5D92D849D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B170C-39BB-1A4A-8C3D-25649228E8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11997-7189-D945-AF69-04E0BA2EE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FAADD-54B5-4701-B3C4-9BBD2A590A53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33BAC-68B6-F84D-91A0-26850CA77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A6E4F-3F51-D740-A034-B7700D5F4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9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7FF77B-C24E-814A-8E35-7EE966B3BB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B6343-AA8D-394C-89CE-5A15EA2E14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417B1-2232-7744-ACA2-991EA5D2E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AD3BA-2E53-4970-ACEA-C26041274B0C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5C194-0350-6C4B-8156-846DC0C8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EA09AB-F261-7C4A-B875-237FF5B9A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22239-3EE5-EA4F-AA13-32F312A0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DEDBA-B2A1-C648-A7AC-52BF3A6CF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ED136-245B-FA4B-BAD3-301396968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75F32-38CE-4DF2-90DC-8E104F224CE6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9DE5B-0D08-1345-9813-21D087D33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0A309-4C29-264F-BE8D-C2BA4232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5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3497C6DD-9296-4442-952F-9FA32FE95C84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3822"/>
          <a:stretch/>
        </p:blipFill>
        <p:spPr bwMode="auto">
          <a:xfrm>
            <a:off x="0" y="438893"/>
            <a:ext cx="12192000" cy="64073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8AF137-798F-484C-A3F5-FBE81CB622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5" t="7368" r="1381"/>
          <a:stretch/>
        </p:blipFill>
        <p:spPr>
          <a:xfrm>
            <a:off x="0" y="0"/>
            <a:ext cx="12192000" cy="1261704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622A689-0350-45D8-B176-D92B9731BC5C}"/>
              </a:ext>
            </a:extLst>
          </p:cNvPr>
          <p:cNvSpPr/>
          <p:nvPr userDrawn="1"/>
        </p:nvSpPr>
        <p:spPr>
          <a:xfrm>
            <a:off x="0" y="6259214"/>
            <a:ext cx="12192000" cy="598785"/>
          </a:xfrm>
          <a:custGeom>
            <a:avLst/>
            <a:gdLst>
              <a:gd name="connsiteX0" fmla="*/ 0 w 12193966"/>
              <a:gd name="connsiteY0" fmla="*/ 0 h 860818"/>
              <a:gd name="connsiteX1" fmla="*/ 9015086 w 12193966"/>
              <a:gd name="connsiteY1" fmla="*/ 407056 h 860818"/>
              <a:gd name="connsiteX2" fmla="*/ 12192000 w 12193966"/>
              <a:gd name="connsiteY2" fmla="*/ 0 h 860818"/>
              <a:gd name="connsiteX3" fmla="*/ 12193966 w 12193966"/>
              <a:gd name="connsiteY3" fmla="*/ 763483 h 860818"/>
              <a:gd name="connsiteX4" fmla="*/ 12192000 w 12193966"/>
              <a:gd name="connsiteY4" fmla="*/ 763581 h 860818"/>
              <a:gd name="connsiteX5" fmla="*/ 12192000 w 12193966"/>
              <a:gd name="connsiteY5" fmla="*/ 860818 h 860818"/>
              <a:gd name="connsiteX6" fmla="*/ 0 w 12193966"/>
              <a:gd name="connsiteY6" fmla="*/ 860818 h 860818"/>
              <a:gd name="connsiteX7" fmla="*/ 0 w 12193966"/>
              <a:gd name="connsiteY7" fmla="*/ 804778 h 860818"/>
              <a:gd name="connsiteX8" fmla="*/ 0 w 12193966"/>
              <a:gd name="connsiteY8" fmla="*/ 458546 h 86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966" h="860818">
                <a:moveTo>
                  <a:pt x="0" y="0"/>
                </a:moveTo>
                <a:lnTo>
                  <a:pt x="9015086" y="407056"/>
                </a:lnTo>
                <a:lnTo>
                  <a:pt x="12192000" y="0"/>
                </a:lnTo>
                <a:cubicBezTo>
                  <a:pt x="12192655" y="254494"/>
                  <a:pt x="12193311" y="508989"/>
                  <a:pt x="12193966" y="763483"/>
                </a:cubicBezTo>
                <a:lnTo>
                  <a:pt x="12192000" y="763581"/>
                </a:lnTo>
                <a:lnTo>
                  <a:pt x="12192000" y="860818"/>
                </a:lnTo>
                <a:lnTo>
                  <a:pt x="0" y="860818"/>
                </a:lnTo>
                <a:lnTo>
                  <a:pt x="0" y="804778"/>
                </a:lnTo>
                <a:lnTo>
                  <a:pt x="0" y="45854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22239-3EE5-EA4F-AA13-32F312A0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DEDBA-B2A1-C648-A7AC-52BF3A6CF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ED136-245B-FA4B-BAD3-301396968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75F32-38CE-4DF2-90DC-8E104F224CE6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9DE5B-0D08-1345-9813-21D087D33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0A309-4C29-264F-BE8D-C2BA4232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hlinkClick r:id="rId4"/>
            <a:extLst>
              <a:ext uri="{FF2B5EF4-FFF2-40B4-BE49-F238E27FC236}">
                <a16:creationId xmlns:a16="http://schemas.microsoft.com/office/drawing/2014/main" id="{4BF0A49B-A86D-48CC-A5B1-42C162B08A4F}"/>
              </a:ext>
            </a:extLst>
          </p:cNvPr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168" y="210556"/>
            <a:ext cx="1276350" cy="628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60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truck is parked on the side of a building&#10;&#10;Description automatically generated">
            <a:extLst>
              <a:ext uri="{FF2B5EF4-FFF2-40B4-BE49-F238E27FC236}">
                <a16:creationId xmlns:a16="http://schemas.microsoft.com/office/drawing/2014/main" id="{845383DB-6F22-4C89-930F-74D314E698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127" t="26094" r="14748" b="32605"/>
          <a:stretch/>
        </p:blipFill>
        <p:spPr>
          <a:xfrm>
            <a:off x="1" y="0"/>
            <a:ext cx="12191999" cy="6593337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1A7EB20-BBAF-46BB-B137-07B52A77CE4C}"/>
              </a:ext>
            </a:extLst>
          </p:cNvPr>
          <p:cNvSpPr/>
          <p:nvPr userDrawn="1"/>
        </p:nvSpPr>
        <p:spPr>
          <a:xfrm>
            <a:off x="1" y="4890052"/>
            <a:ext cx="12192000" cy="1967948"/>
          </a:xfrm>
          <a:custGeom>
            <a:avLst/>
            <a:gdLst>
              <a:gd name="connsiteX0" fmla="*/ 0 w 12193966"/>
              <a:gd name="connsiteY0" fmla="*/ 0 h 860818"/>
              <a:gd name="connsiteX1" fmla="*/ 9015086 w 12193966"/>
              <a:gd name="connsiteY1" fmla="*/ 407056 h 860818"/>
              <a:gd name="connsiteX2" fmla="*/ 12192000 w 12193966"/>
              <a:gd name="connsiteY2" fmla="*/ 0 h 860818"/>
              <a:gd name="connsiteX3" fmla="*/ 12193966 w 12193966"/>
              <a:gd name="connsiteY3" fmla="*/ 763483 h 860818"/>
              <a:gd name="connsiteX4" fmla="*/ 12192000 w 12193966"/>
              <a:gd name="connsiteY4" fmla="*/ 763581 h 860818"/>
              <a:gd name="connsiteX5" fmla="*/ 12192000 w 12193966"/>
              <a:gd name="connsiteY5" fmla="*/ 860818 h 860818"/>
              <a:gd name="connsiteX6" fmla="*/ 0 w 12193966"/>
              <a:gd name="connsiteY6" fmla="*/ 860818 h 860818"/>
              <a:gd name="connsiteX7" fmla="*/ 0 w 12193966"/>
              <a:gd name="connsiteY7" fmla="*/ 804778 h 860818"/>
              <a:gd name="connsiteX8" fmla="*/ 0 w 12193966"/>
              <a:gd name="connsiteY8" fmla="*/ 458546 h 86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966" h="860818">
                <a:moveTo>
                  <a:pt x="0" y="0"/>
                </a:moveTo>
                <a:lnTo>
                  <a:pt x="9015086" y="407056"/>
                </a:lnTo>
                <a:lnTo>
                  <a:pt x="12192000" y="0"/>
                </a:lnTo>
                <a:cubicBezTo>
                  <a:pt x="12192655" y="254494"/>
                  <a:pt x="12193311" y="508989"/>
                  <a:pt x="12193966" y="763483"/>
                </a:cubicBezTo>
                <a:lnTo>
                  <a:pt x="12192000" y="763581"/>
                </a:lnTo>
                <a:lnTo>
                  <a:pt x="12192000" y="860818"/>
                </a:lnTo>
                <a:lnTo>
                  <a:pt x="0" y="860818"/>
                </a:lnTo>
                <a:lnTo>
                  <a:pt x="0" y="804778"/>
                </a:lnTo>
                <a:lnTo>
                  <a:pt x="0" y="45854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52624-A6D8-E645-99DD-F8C0C6C6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1FE53-D64A-4432-B0B9-51E8CE65B226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6D9AD-EBB1-044B-A160-6A36B0284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8B630-E698-F640-AD68-C4F36DF2E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6364F23-5D0B-462D-8EA0-D7B249CEBA4C}"/>
              </a:ext>
            </a:extLst>
          </p:cNvPr>
          <p:cNvGrpSpPr/>
          <p:nvPr userDrawn="1"/>
        </p:nvGrpSpPr>
        <p:grpSpPr>
          <a:xfrm>
            <a:off x="539835" y="1132672"/>
            <a:ext cx="11572653" cy="2410144"/>
            <a:chOff x="3540107" y="1398142"/>
            <a:chExt cx="8651893" cy="237744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E3CD59B-7923-4B9C-96C0-B948E0123AF1}"/>
                </a:ext>
              </a:extLst>
            </p:cNvPr>
            <p:cNvSpPr/>
            <p:nvPr userDrawn="1"/>
          </p:nvSpPr>
          <p:spPr>
            <a:xfrm>
              <a:off x="3540107" y="1398142"/>
              <a:ext cx="8651893" cy="2377440"/>
            </a:xfrm>
            <a:prstGeom prst="rect">
              <a:avLst/>
            </a:prstGeom>
            <a:gradFill>
              <a:gsLst>
                <a:gs pos="0">
                  <a:schemeClr val="bg1">
                    <a:alpha val="75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Franklin Gothic Book" panose="020B0503020102020204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98E698A-A706-430A-9AC7-7F50124A978A}"/>
                </a:ext>
              </a:extLst>
            </p:cNvPr>
            <p:cNvCxnSpPr/>
            <p:nvPr userDrawn="1"/>
          </p:nvCxnSpPr>
          <p:spPr>
            <a:xfrm>
              <a:off x="3540107" y="1398142"/>
              <a:ext cx="0" cy="237744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8F3D48-528E-3445-B2B9-8686BF733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338" y="1319103"/>
            <a:ext cx="10515600" cy="129549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7574E-3CDE-8A48-85C0-7F521BFA7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2338" y="2641586"/>
            <a:ext cx="10515600" cy="71938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hlinkClick r:id="rId3"/>
            <a:extLst>
              <a:ext uri="{FF2B5EF4-FFF2-40B4-BE49-F238E27FC236}">
                <a16:creationId xmlns:a16="http://schemas.microsoft.com/office/drawing/2014/main" id="{A0D616C5-BF51-4DE0-8E16-B47B4210A95D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168" y="5775671"/>
            <a:ext cx="1276350" cy="628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34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3C299-D67C-0345-83BA-DC5D05231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DE4B4-BACA-564E-95D2-732E5D1E3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A7DD1-9D95-564C-B546-F2A4C68B9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E4F57B-D1FC-1044-924D-B6E789C77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6391-A002-47C1-B723-4010B59C5EA5}" type="datetime1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C1B80A-9BFB-6447-A5BC-8FB87491E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27F69-0416-264D-BDED-15C6EB446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3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69D89-FC55-434D-8291-7DABB3372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B4922-E8AE-6049-9030-47BF36839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30E5C-5980-DB44-A2D0-59BB710B9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D8AF-309D-0B4E-9FB6-23873CCA50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D81054-751A-DF46-824E-60D1AFD50F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F17729-102D-2040-891A-71CCA0E74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4A643-A4E8-4587-A140-600C0BD6FA83}" type="datetime1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439FFF-5918-044E-A062-05CE71804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84F2A8-0313-F948-8450-C6553FD68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C8A5-FEEE-1E47-898F-8314BDE82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8A52E7-33B2-BE43-9AD3-6900C020E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F515-70BB-4BAC-9BF8-9D82F5456BC6}" type="datetime1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2A014-10C1-4E4C-A516-C3F3F48A2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189FAB-ACFC-334A-8109-E8F242307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0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Title Only_EXTE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2B43128-3D10-4E3C-AB13-B6A28E768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5" t="29878" r="1381"/>
          <a:stretch/>
        </p:blipFill>
        <p:spPr>
          <a:xfrm>
            <a:off x="0" y="-1"/>
            <a:ext cx="12192000" cy="955111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094993F-60CA-4C2A-88D9-76B68ED0665B}"/>
              </a:ext>
            </a:extLst>
          </p:cNvPr>
          <p:cNvSpPr/>
          <p:nvPr userDrawn="1"/>
        </p:nvSpPr>
        <p:spPr>
          <a:xfrm>
            <a:off x="0" y="6454588"/>
            <a:ext cx="12192000" cy="403411"/>
          </a:xfrm>
          <a:custGeom>
            <a:avLst/>
            <a:gdLst>
              <a:gd name="connsiteX0" fmla="*/ 0 w 12193966"/>
              <a:gd name="connsiteY0" fmla="*/ 0 h 860818"/>
              <a:gd name="connsiteX1" fmla="*/ 9015086 w 12193966"/>
              <a:gd name="connsiteY1" fmla="*/ 407056 h 860818"/>
              <a:gd name="connsiteX2" fmla="*/ 12192000 w 12193966"/>
              <a:gd name="connsiteY2" fmla="*/ 0 h 860818"/>
              <a:gd name="connsiteX3" fmla="*/ 12193966 w 12193966"/>
              <a:gd name="connsiteY3" fmla="*/ 763483 h 860818"/>
              <a:gd name="connsiteX4" fmla="*/ 12192000 w 12193966"/>
              <a:gd name="connsiteY4" fmla="*/ 763581 h 860818"/>
              <a:gd name="connsiteX5" fmla="*/ 12192000 w 12193966"/>
              <a:gd name="connsiteY5" fmla="*/ 860818 h 860818"/>
              <a:gd name="connsiteX6" fmla="*/ 0 w 12193966"/>
              <a:gd name="connsiteY6" fmla="*/ 860818 h 860818"/>
              <a:gd name="connsiteX7" fmla="*/ 0 w 12193966"/>
              <a:gd name="connsiteY7" fmla="*/ 804778 h 860818"/>
              <a:gd name="connsiteX8" fmla="*/ 0 w 12193966"/>
              <a:gd name="connsiteY8" fmla="*/ 458546 h 86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966" h="860818">
                <a:moveTo>
                  <a:pt x="0" y="0"/>
                </a:moveTo>
                <a:lnTo>
                  <a:pt x="9015086" y="407056"/>
                </a:lnTo>
                <a:lnTo>
                  <a:pt x="12192000" y="0"/>
                </a:lnTo>
                <a:cubicBezTo>
                  <a:pt x="12192655" y="254494"/>
                  <a:pt x="12193311" y="508989"/>
                  <a:pt x="12193966" y="763483"/>
                </a:cubicBezTo>
                <a:lnTo>
                  <a:pt x="12192000" y="763581"/>
                </a:lnTo>
                <a:lnTo>
                  <a:pt x="12192000" y="860818"/>
                </a:lnTo>
                <a:lnTo>
                  <a:pt x="0" y="860818"/>
                </a:lnTo>
                <a:lnTo>
                  <a:pt x="0" y="804778"/>
                </a:lnTo>
                <a:lnTo>
                  <a:pt x="0" y="45854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A8C8A5-FEEE-1E47-898F-8314BDE82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104" y="11796"/>
            <a:ext cx="9940872" cy="7896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8A52E7-33B2-BE43-9AD3-6900C020E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F515-70BB-4BAC-9BF8-9D82F5456BC6}" type="datetime1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2A014-10C1-4E4C-A516-C3F3F48A2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189FAB-ACFC-334A-8109-E8F242307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813BB736-202C-4702-82AC-D8B9EBCA6249}"/>
              </a:ext>
            </a:extLst>
          </p:cNvPr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168" y="92295"/>
            <a:ext cx="1276350" cy="628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734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2F532F-37BC-FD43-BD32-BCA4B9233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CF27-B911-427C-8B06-323CAA5BBBF1}" type="datetime1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538C2C-5761-E647-BFF9-2248D74C0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85D172-453D-BA4E-A01B-D67652308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3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axis-solar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2532052C-1BA6-4600-AA97-CBB9E034D8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5" t="7368" r="1381"/>
          <a:stretch/>
        </p:blipFill>
        <p:spPr>
          <a:xfrm>
            <a:off x="0" y="0"/>
            <a:ext cx="12192000" cy="1261704"/>
          </a:xfrm>
          <a:prstGeom prst="rect">
            <a:avLst/>
          </a:prstGeom>
        </p:spPr>
      </p:pic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2B7FDE7-CD06-4B41-B527-C337BC021D41}"/>
              </a:ext>
            </a:extLst>
          </p:cNvPr>
          <p:cNvSpPr/>
          <p:nvPr userDrawn="1"/>
        </p:nvSpPr>
        <p:spPr>
          <a:xfrm>
            <a:off x="0" y="6259214"/>
            <a:ext cx="12192000" cy="598785"/>
          </a:xfrm>
          <a:custGeom>
            <a:avLst/>
            <a:gdLst>
              <a:gd name="connsiteX0" fmla="*/ 0 w 12193966"/>
              <a:gd name="connsiteY0" fmla="*/ 0 h 860818"/>
              <a:gd name="connsiteX1" fmla="*/ 9015086 w 12193966"/>
              <a:gd name="connsiteY1" fmla="*/ 407056 h 860818"/>
              <a:gd name="connsiteX2" fmla="*/ 12192000 w 12193966"/>
              <a:gd name="connsiteY2" fmla="*/ 0 h 860818"/>
              <a:gd name="connsiteX3" fmla="*/ 12193966 w 12193966"/>
              <a:gd name="connsiteY3" fmla="*/ 763483 h 860818"/>
              <a:gd name="connsiteX4" fmla="*/ 12192000 w 12193966"/>
              <a:gd name="connsiteY4" fmla="*/ 763581 h 860818"/>
              <a:gd name="connsiteX5" fmla="*/ 12192000 w 12193966"/>
              <a:gd name="connsiteY5" fmla="*/ 860818 h 860818"/>
              <a:gd name="connsiteX6" fmla="*/ 0 w 12193966"/>
              <a:gd name="connsiteY6" fmla="*/ 860818 h 860818"/>
              <a:gd name="connsiteX7" fmla="*/ 0 w 12193966"/>
              <a:gd name="connsiteY7" fmla="*/ 804778 h 860818"/>
              <a:gd name="connsiteX8" fmla="*/ 0 w 12193966"/>
              <a:gd name="connsiteY8" fmla="*/ 458546 h 86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966" h="860818">
                <a:moveTo>
                  <a:pt x="0" y="0"/>
                </a:moveTo>
                <a:lnTo>
                  <a:pt x="9015086" y="407056"/>
                </a:lnTo>
                <a:lnTo>
                  <a:pt x="12192000" y="0"/>
                </a:lnTo>
                <a:cubicBezTo>
                  <a:pt x="12192655" y="254494"/>
                  <a:pt x="12193311" y="508989"/>
                  <a:pt x="12193966" y="763483"/>
                </a:cubicBezTo>
                <a:lnTo>
                  <a:pt x="12192000" y="763581"/>
                </a:lnTo>
                <a:lnTo>
                  <a:pt x="12192000" y="860818"/>
                </a:lnTo>
                <a:lnTo>
                  <a:pt x="0" y="860818"/>
                </a:lnTo>
                <a:lnTo>
                  <a:pt x="0" y="804778"/>
                </a:lnTo>
                <a:lnTo>
                  <a:pt x="0" y="45854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Franklin Gothic Book" panose="020B05030201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D3835A-2ED9-AE43-B2B6-F4DEF02FB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104" y="11796"/>
            <a:ext cx="9631679" cy="1073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D24A51-8FAE-984B-A23D-480F53341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0104" y="1286267"/>
            <a:ext cx="11031793" cy="4861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11138-AA5B-6141-AA32-B877FFC5EE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524686"/>
            <a:ext cx="2743200" cy="333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fld id="{8C3DC20C-F137-448F-988E-B9BD307FBD1D}" type="datetime1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698617-82DD-BB45-B20D-8EAB98E87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24686"/>
            <a:ext cx="4114800" cy="333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395FC-1617-E94A-A7E9-0568003840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5037" y="6524686"/>
            <a:ext cx="646963" cy="333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fld id="{1B011D2F-393F-E94A-A116-E297D24F23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hlinkClick r:id="rId16"/>
            <a:extLst>
              <a:ext uri="{FF2B5EF4-FFF2-40B4-BE49-F238E27FC236}">
                <a16:creationId xmlns:a16="http://schemas.microsoft.com/office/drawing/2014/main" id="{E75C7C9F-BF6E-4D7A-945A-47EF978BA2C5}"/>
              </a:ext>
            </a:extLst>
          </p:cNvPr>
          <p:cNvPicPr/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168" y="210556"/>
            <a:ext cx="1276350" cy="628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32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6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0070C0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Clr>
          <a:schemeClr val="accent6"/>
        </a:buClr>
        <a:buFont typeface="Calibri" panose="020F0502020204030204" pitchFamily="34" charset="0"/>
        <a:buChar char="‒"/>
        <a:defRPr sz="1800" kern="120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Clr>
          <a:schemeClr val="accent6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Clr>
          <a:schemeClr val="accent6"/>
        </a:buClr>
        <a:buFont typeface="Calibri" panose="020F0502020204030204" pitchFamily="34" charset="0"/>
        <a:buChar char="‒"/>
        <a:defRPr sz="1400" kern="120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400"/>
        </a:spcAft>
        <a:buClr>
          <a:schemeClr val="accent6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F4038-7011-4F82-AE7C-66AD95A941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Commercial Solar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9E01A4-59A0-4DBC-AA5B-765FA3E504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23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13623-0BA1-B4BA-D7BD-658E20C10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3335B-FE6E-5A95-BB79-B2515093CE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At Axis Solar, we are committed to helping our clients transition to clean energy by providing reliable and cost-effective solar solutions. As a trusted solar contractor, we have the expertise and experience to engineer, procure and construct (EPC) solar systems that are tailored to our clients' needs.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Founded in 2018</a:t>
            </a:r>
          </a:p>
          <a:p>
            <a:r>
              <a:rPr lang="en-US" dirty="0"/>
              <a:t>Headquarters in Austin, Texas</a:t>
            </a:r>
          </a:p>
          <a:p>
            <a:r>
              <a:rPr lang="en-US" dirty="0"/>
              <a:t>Over 9,000 kW Installed</a:t>
            </a:r>
          </a:p>
          <a:p>
            <a:r>
              <a:rPr lang="en-US" dirty="0"/>
              <a:t>Over 27,700 PV Modules Installed (Panels)</a:t>
            </a:r>
          </a:p>
          <a:p>
            <a:r>
              <a:rPr lang="en-US" dirty="0"/>
              <a:t>Over 1,070 PV Systems Installed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2440D2-004C-AF73-8915-C04594CB7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0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11B34-AC6F-F207-7493-B8DCCA38F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Commercial Solar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3990C-5ED7-226C-828C-1D86B963A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/>
              <a:t>Lower Energy Costs: Solar energy can significantly reduce energy costs and positively impact Net Operating Income (NOI).</a:t>
            </a:r>
          </a:p>
          <a:p>
            <a:pPr lvl="1"/>
            <a:r>
              <a:rPr lang="en-US" dirty="0"/>
              <a:t>Benefits can be retained by the investor or passed along to tenants</a:t>
            </a:r>
          </a:p>
          <a:p>
            <a:pPr>
              <a:buFont typeface="+mj-lt"/>
              <a:buAutoNum type="arabicPeriod"/>
            </a:pPr>
            <a:r>
              <a:rPr lang="en-US" dirty="0"/>
              <a:t>Increased Property Value: Commercial solar can increase the value of commercial property and office buildings, positively impacting Property Valuations.</a:t>
            </a:r>
          </a:p>
          <a:p>
            <a:pPr>
              <a:buFont typeface="+mj-lt"/>
              <a:buAutoNum type="arabicPeriod"/>
            </a:pPr>
            <a:r>
              <a:rPr lang="en-US" dirty="0"/>
              <a:t>Positive Environmental Impact: Commercial solar can help REITs and Private Investors meet their Corporate Social Responsibility (CSR) goals and improve their reputation with tenants and stakeholders.</a:t>
            </a:r>
          </a:p>
          <a:p>
            <a:pPr>
              <a:buFont typeface="+mj-lt"/>
              <a:buAutoNum type="arabicPeriod"/>
            </a:pPr>
            <a:r>
              <a:rPr lang="en-US" dirty="0"/>
              <a:t>Government Incentives and Rebates: REITs and Private Investors can take advantage of various government incentives and rebates available for solar energy, positively impacting the ROI.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4ABA2-FB88-4230-F669-7BCCEE3E7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6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AF267-8E21-D069-080C-50DD47397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Increase Net Operating Income / ROI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9D856-4429-D8C0-83B3-4EE03A34A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Commercial Solar typically has 4-8 year payback period and a system life of +25 years.</a:t>
            </a:r>
          </a:p>
          <a:p>
            <a:r>
              <a:rPr lang="en-US" dirty="0"/>
              <a:t>Major components have 25 year warranties</a:t>
            </a:r>
          </a:p>
          <a:p>
            <a:r>
              <a:rPr lang="en-US" dirty="0"/>
              <a:t>Typical ROI?</a:t>
            </a:r>
          </a:p>
          <a:p>
            <a:r>
              <a:rPr lang="en-US" dirty="0"/>
              <a:t>Factors affecting feasibility and ROI</a:t>
            </a:r>
          </a:p>
          <a:p>
            <a:pPr lvl="1"/>
            <a:r>
              <a:rPr lang="en-US" dirty="0"/>
              <a:t>Existing Roof and Parking lot design and orientation</a:t>
            </a:r>
          </a:p>
          <a:p>
            <a:pPr lvl="1"/>
            <a:r>
              <a:rPr lang="en-US" dirty="0"/>
              <a:t>Current utility rate</a:t>
            </a:r>
          </a:p>
          <a:p>
            <a:pPr lvl="1"/>
            <a:r>
              <a:rPr lang="en-US" dirty="0"/>
              <a:t>Power consumption</a:t>
            </a:r>
          </a:p>
          <a:p>
            <a:pPr lvl="1"/>
            <a:r>
              <a:rPr lang="en-US" dirty="0"/>
              <a:t>Local incentives</a:t>
            </a:r>
          </a:p>
          <a:p>
            <a:pPr lvl="1"/>
            <a:r>
              <a:rPr lang="en-US" dirty="0"/>
              <a:t>Federal incentives</a:t>
            </a:r>
          </a:p>
          <a:p>
            <a:pPr lvl="1"/>
            <a:r>
              <a:rPr lang="en-US" dirty="0"/>
              <a:t>Depreciation appetite</a:t>
            </a:r>
          </a:p>
          <a:p>
            <a:pPr lvl="1"/>
            <a:r>
              <a:rPr lang="en-US" dirty="0"/>
              <a:t>Local utility solar program &amp; rules</a:t>
            </a:r>
          </a:p>
          <a:p>
            <a:pPr lvl="1"/>
            <a:r>
              <a:rPr lang="en-US" dirty="0"/>
              <a:t>Cost of capital or financing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3AD03-F234-F900-4C40-7CAEFB06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6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FC484-DE0B-8F2A-0F45-DD2F70D00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solar great for “xx industry”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38211-8D96-2421-FB5A-3C1A154A92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 dealerships</a:t>
            </a:r>
          </a:p>
          <a:p>
            <a:r>
              <a:rPr lang="en-US" dirty="0"/>
              <a:t>Climate controlled storage</a:t>
            </a:r>
          </a:p>
          <a:p>
            <a:r>
              <a:rPr lang="en-US" dirty="0"/>
              <a:t>Office buildings </a:t>
            </a:r>
          </a:p>
          <a:p>
            <a:r>
              <a:rPr lang="en-US" dirty="0"/>
              <a:t>Multi family</a:t>
            </a:r>
          </a:p>
          <a:p>
            <a:r>
              <a:rPr lang="en-US" dirty="0"/>
              <a:t>Retail</a:t>
            </a:r>
          </a:p>
          <a:p>
            <a:r>
              <a:rPr lang="en-US" dirty="0"/>
              <a:t>Distribution- general</a:t>
            </a:r>
          </a:p>
          <a:p>
            <a:r>
              <a:rPr lang="en-US" dirty="0"/>
              <a:t>Cold storage</a:t>
            </a:r>
          </a:p>
          <a:p>
            <a:r>
              <a:rPr lang="en-US" dirty="0"/>
              <a:t>Mission critical </a:t>
            </a:r>
          </a:p>
          <a:p>
            <a:r>
              <a:rPr lang="en-US" dirty="0"/>
              <a:t>Education</a:t>
            </a:r>
          </a:p>
          <a:p>
            <a:r>
              <a:rPr lang="en-US" dirty="0"/>
              <a:t>Non-profit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BF9EA3-5C33-7AFC-73E0-84223FB86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51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048D2-EFD1-32D2-E421-27B2537B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ESG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4828D-61D0-D052-DC0A-90026DDF1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Reduce Carbon Intensity</a:t>
            </a:r>
          </a:p>
          <a:p>
            <a:pPr lvl="1"/>
            <a:r>
              <a:rPr lang="en-US" dirty="0"/>
              <a:t>Every 1,000 Megawatt-hours avoided with Solar = 709 Metric Tons of CO2 Savings</a:t>
            </a:r>
          </a:p>
          <a:p>
            <a:r>
              <a:rPr lang="en-US" dirty="0"/>
              <a:t>Commercial solar can reduce a business's carbon emissions by up to 100%.</a:t>
            </a:r>
          </a:p>
          <a:p>
            <a:r>
              <a:rPr lang="en-US" dirty="0"/>
              <a:t>Commercial solar can save businesses money on their energy bills by up to 25%.</a:t>
            </a:r>
          </a:p>
          <a:p>
            <a:r>
              <a:rPr lang="en-US" dirty="0"/>
              <a:t>Commercial solar can increase the value of a property by up to 10%.</a:t>
            </a:r>
          </a:p>
          <a:p>
            <a:r>
              <a:rPr lang="en-US" dirty="0"/>
              <a:t>Customers are more likely to do business with companies that are committed to sustainability.</a:t>
            </a:r>
          </a:p>
          <a:p>
            <a:r>
              <a:rPr lang="en-US" dirty="0"/>
              <a:t>Employees are more likely to be happy and productive when they work in a sustainable environment.</a:t>
            </a:r>
          </a:p>
          <a:p>
            <a:endParaRPr lang="en-US" dirty="0"/>
          </a:p>
          <a:p>
            <a:r>
              <a:rPr lang="en-US" dirty="0"/>
              <a:t>Renewable energy credits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A859E0-444C-5AD0-4806-F0B6D5690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8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0AED4-B6A3-3FD3-AA6B-1F447782D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Notable Incentives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65514-B80A-464D-85FF-FBA1525D9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Federal Incentives</a:t>
            </a:r>
          </a:p>
          <a:p>
            <a:pPr lvl="1"/>
            <a:r>
              <a:rPr lang="en-US" dirty="0"/>
              <a:t>Inflation Reduction Act 2022</a:t>
            </a:r>
          </a:p>
          <a:p>
            <a:pPr lvl="2"/>
            <a:r>
              <a:rPr lang="en-US" dirty="0"/>
              <a:t>30% Income Tax Credit (ITC) Opportunity (of Total System Cost)</a:t>
            </a:r>
          </a:p>
          <a:p>
            <a:pPr lvl="2"/>
            <a:r>
              <a:rPr lang="en-US" dirty="0"/>
              <a:t>10% Adder for Domestic Content – Pending IRS Guidance</a:t>
            </a:r>
          </a:p>
          <a:p>
            <a:pPr lvl="2"/>
            <a:r>
              <a:rPr lang="en-US" dirty="0"/>
              <a:t>10% Adder for Energy Communities – Pending IRS Guidance</a:t>
            </a:r>
          </a:p>
          <a:p>
            <a:pPr lvl="2"/>
            <a:r>
              <a:rPr lang="en-US" dirty="0"/>
              <a:t>Adders for Solar in Low-Income Communities</a:t>
            </a:r>
          </a:p>
          <a:p>
            <a:pPr lvl="2"/>
            <a:r>
              <a:rPr lang="en-US" dirty="0"/>
              <a:t>Refundable ITC for Tax-Exempt Entities </a:t>
            </a:r>
          </a:p>
          <a:p>
            <a:pPr lvl="2"/>
            <a:r>
              <a:rPr lang="en-US" dirty="0"/>
              <a:t>Direct Transfer of the ITC</a:t>
            </a:r>
          </a:p>
          <a:p>
            <a:pPr lvl="1"/>
            <a:r>
              <a:rPr lang="en-US" dirty="0"/>
              <a:t>U.S. IRS – Modified Accelerated Cost-Recovery System (MACRS) – expired Jan 2023</a:t>
            </a:r>
          </a:p>
          <a:p>
            <a:pPr lvl="2"/>
            <a:r>
              <a:rPr lang="en-US" dirty="0"/>
              <a:t>Graeme – is there a new one?</a:t>
            </a:r>
          </a:p>
          <a:p>
            <a:pPr lvl="2"/>
            <a:r>
              <a:rPr lang="en-US" dirty="0"/>
              <a:t>50% First-year bonus depreciation</a:t>
            </a:r>
          </a:p>
          <a:p>
            <a:r>
              <a:rPr lang="en-US" dirty="0"/>
              <a:t>Local Incentive Examples</a:t>
            </a:r>
          </a:p>
          <a:p>
            <a:pPr lvl="1"/>
            <a:r>
              <a:rPr lang="en-US" dirty="0"/>
              <a:t>Austin Energy</a:t>
            </a:r>
          </a:p>
          <a:p>
            <a:pPr lvl="1"/>
            <a:r>
              <a:rPr lang="en-US" dirty="0"/>
              <a:t>Arizona Department of Revenue – Property Tax Exemption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1BC62-6E9D-2B28-095F-7918F617A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3E3E-4332-F57E-77C4-B9BAC08CF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61A8D-E83D-1E59-FC8E-DF01E825EE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Typically interconnected on the Utility side of Service Entrance equipment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Show One-lines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87E6B-DD5A-90BC-060A-D7E02C60F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C51EF-F115-F44A-4000-29177DC55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Inverter Technology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74F29-8F7F-E7E5-780A-48B9530C8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739FA-D51F-BA4E-5130-28F420CA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11D2F-393F-E94A-A116-E297D24F230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Almika">
      <a:dk1>
        <a:sysClr val="windowText" lastClr="000000"/>
      </a:dk1>
      <a:lt1>
        <a:sysClr val="window" lastClr="FFFFFF"/>
      </a:lt1>
      <a:dk2>
        <a:srgbClr val="58658D"/>
      </a:dk2>
      <a:lt2>
        <a:srgbClr val="E7E6E6"/>
      </a:lt2>
      <a:accent1>
        <a:srgbClr val="4EA1EB"/>
      </a:accent1>
      <a:accent2>
        <a:srgbClr val="ED9758"/>
      </a:accent2>
      <a:accent3>
        <a:srgbClr val="929292"/>
      </a:accent3>
      <a:accent4>
        <a:srgbClr val="F1BC5B"/>
      </a:accent4>
      <a:accent5>
        <a:srgbClr val="FA5252"/>
      </a:accent5>
      <a:accent6>
        <a:srgbClr val="63BB4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>
            <a:solidFill>
              <a:schemeClr val="bg1"/>
            </a:solidFill>
            <a:latin typeface="Franklin Gothic Book" panose="020B05030201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tx1">
                <a:lumMod val="75000"/>
                <a:lumOff val="25000"/>
              </a:schemeClr>
            </a:solidFill>
            <a:latin typeface="Franklin Gothic Book" panose="020B05030201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16740</TotalTime>
  <Words>514</Words>
  <Application>Microsoft Office PowerPoint</Application>
  <PresentationFormat>Widescreen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Franklin Gothic Book</vt:lpstr>
      <vt:lpstr>Franklin Gothic Medium</vt:lpstr>
      <vt:lpstr>Office Theme</vt:lpstr>
      <vt:lpstr>Commercial Solar</vt:lpstr>
      <vt:lpstr>Company Overview</vt:lpstr>
      <vt:lpstr>Commercial Solar Benefits</vt:lpstr>
      <vt:lpstr>Increase Net Operating Income / ROI</vt:lpstr>
      <vt:lpstr>Why is solar great for “xx industry”</vt:lpstr>
      <vt:lpstr>ESG Impact</vt:lpstr>
      <vt:lpstr>Notable Incentives</vt:lpstr>
      <vt:lpstr>Interconnection</vt:lpstr>
      <vt:lpstr>Inverter Technology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Almika Energy – Solar / REP / FINCO</dc:title>
  <dc:creator>Megan Gill</dc:creator>
  <cp:lastModifiedBy>Michael Wade</cp:lastModifiedBy>
  <cp:revision>135</cp:revision>
  <cp:lastPrinted>2020-06-18T16:37:18Z</cp:lastPrinted>
  <dcterms:created xsi:type="dcterms:W3CDTF">2020-06-03T02:49:08Z</dcterms:created>
  <dcterms:modified xsi:type="dcterms:W3CDTF">2023-05-23T14:29:45Z</dcterms:modified>
</cp:coreProperties>
</file>